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26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23"/>
    <p:restoredTop sz="96192"/>
  </p:normalViewPr>
  <p:slideViewPr>
    <p:cSldViewPr snapToGrid="0" snapToObjects="1">
      <p:cViewPr varScale="1">
        <p:scale>
          <a:sx n="93" d="100"/>
          <a:sy n="93" d="100"/>
        </p:scale>
        <p:origin x="240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92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1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7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11/19/20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5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98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11/19/20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362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11/19/20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49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5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4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11/19/20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831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DAF61AA-5A98-4049-A93E-477E5505141A}" type="datetimeFigureOut">
              <a:rPr lang="en-US" smtClean="0"/>
              <a:pPr/>
              <a:t>11/19/20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4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DAF61AA-5A98-4049-A93E-477E5505141A}" type="datetimeFigureOut">
              <a:rPr lang="en-US" smtClean="0"/>
              <a:pPr/>
              <a:t>11/19/20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34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7" r:id="rId1"/>
    <p:sldLayoutId id="2147484328" r:id="rId2"/>
    <p:sldLayoutId id="2147484329" r:id="rId3"/>
    <p:sldLayoutId id="2147484330" r:id="rId4"/>
    <p:sldLayoutId id="2147484331" r:id="rId5"/>
    <p:sldLayoutId id="2147484332" r:id="rId6"/>
    <p:sldLayoutId id="2147484333" r:id="rId7"/>
    <p:sldLayoutId id="2147484334" r:id="rId8"/>
    <p:sldLayoutId id="2147484335" r:id="rId9"/>
    <p:sldLayoutId id="2147484336" r:id="rId10"/>
    <p:sldLayoutId id="214748433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n object&#10;&#10;Description automatically generated">
            <a:extLst>
              <a:ext uri="{FF2B5EF4-FFF2-40B4-BE49-F238E27FC236}">
                <a16:creationId xmlns:a16="http://schemas.microsoft.com/office/drawing/2014/main" id="{C736C115-66F2-4732-A126-818C8A42DD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27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6D2E83-6B71-9946-A145-ACEDD3C54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393" y="1261589"/>
            <a:ext cx="11763214" cy="2405342"/>
          </a:xfrm>
          <a:noFill/>
          <a:ln w="38100" cap="sq">
            <a:solidFill>
              <a:schemeClr val="tx1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Формы миграции и </a:t>
            </a:r>
            <a:r>
              <a:rPr lang="ru-RU" sz="2400" b="1" dirty="0" err="1">
                <a:solidFill>
                  <a:schemeClr val="tx1"/>
                </a:solidFill>
              </a:rPr>
              <a:t>биодоступность</a:t>
            </a:r>
            <a:r>
              <a:rPr lang="ru-RU" sz="2400" b="1" dirty="0">
                <a:solidFill>
                  <a:schemeClr val="tx1"/>
                </a:solidFill>
              </a:rPr>
              <a:t> металлов в пограничном слое </a:t>
            </a:r>
            <a:r>
              <a:rPr lang="en-US" sz="2400" b="1" dirty="0">
                <a:solidFill>
                  <a:schemeClr val="tx1"/>
                </a:solidFill>
              </a:rPr>
              <a:t>”</a:t>
            </a:r>
            <a:r>
              <a:rPr lang="ru-RU" sz="2400" b="1" dirty="0">
                <a:solidFill>
                  <a:schemeClr val="tx1"/>
                </a:solidFill>
              </a:rPr>
              <a:t>вода - донные отложения</a:t>
            </a:r>
            <a:r>
              <a:rPr lang="en-US" sz="2400" b="1" dirty="0">
                <a:solidFill>
                  <a:schemeClr val="tx1"/>
                </a:solidFill>
              </a:rPr>
              <a:t>”</a:t>
            </a:r>
            <a:r>
              <a:rPr lang="ru-RU" sz="2400" b="1" dirty="0">
                <a:solidFill>
                  <a:schemeClr val="tx1"/>
                </a:solidFill>
              </a:rPr>
              <a:t> (на примере субарктического озера </a:t>
            </a:r>
            <a:r>
              <a:rPr lang="ru-RU" sz="2400" b="1" dirty="0" err="1">
                <a:solidFill>
                  <a:schemeClr val="tx1"/>
                </a:solidFill>
              </a:rPr>
              <a:t>Имандра</a:t>
            </a:r>
            <a:r>
              <a:rPr lang="ru-RU" sz="2400" b="1" dirty="0">
                <a:solidFill>
                  <a:schemeClr val="tx1"/>
                </a:solidFill>
              </a:rPr>
              <a:t>)</a:t>
            </a:r>
            <a:endParaRPr lang="en-RU" sz="2400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BCD838-BE6A-7649-9C9E-076BEE460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441" y="5060523"/>
            <a:ext cx="11339166" cy="667901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ru-RU" sz="2400" i="1" dirty="0">
                <a:solidFill>
                  <a:schemeClr val="tx1"/>
                </a:solidFill>
              </a:rPr>
              <a:t>Научный руководитель: профессор, </a:t>
            </a:r>
            <a:r>
              <a:rPr lang="ru-RU" sz="2400" i="1" dirty="0" err="1">
                <a:solidFill>
                  <a:schemeClr val="tx1"/>
                </a:solidFill>
              </a:rPr>
              <a:t>д.б.н</a:t>
            </a:r>
            <a:r>
              <a:rPr lang="ru-RU" sz="2400" i="1" dirty="0">
                <a:solidFill>
                  <a:schemeClr val="tx1"/>
                </a:solidFill>
              </a:rPr>
              <a:t>, член-корреспондент РАН Моисеенко Т</a:t>
            </a:r>
            <a:r>
              <a:rPr lang="en-US" sz="2400" i="1" dirty="0">
                <a:solidFill>
                  <a:schemeClr val="tx1"/>
                </a:solidFill>
              </a:rPr>
              <a:t>.</a:t>
            </a:r>
            <a:r>
              <a:rPr lang="ru-RU" sz="2400" i="1" dirty="0">
                <a:solidFill>
                  <a:schemeClr val="tx1"/>
                </a:solidFill>
              </a:rPr>
              <a:t>И</a:t>
            </a:r>
            <a:r>
              <a:rPr lang="en-US" sz="2400" i="1" dirty="0">
                <a:solidFill>
                  <a:schemeClr val="tx1"/>
                </a:solidFill>
              </a:rPr>
              <a:t>.</a:t>
            </a:r>
            <a:endParaRPr lang="en-RU" sz="2400" i="1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AF0054-E9D7-F845-91F5-46119A0FD31F}"/>
              </a:ext>
            </a:extLst>
          </p:cNvPr>
          <p:cNvSpPr txBox="1"/>
          <p:nvPr/>
        </p:nvSpPr>
        <p:spPr>
          <a:xfrm>
            <a:off x="638441" y="4466845"/>
            <a:ext cx="6196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i="1" dirty="0"/>
              <a:t>Студент: </a:t>
            </a:r>
            <a:r>
              <a:rPr lang="ru-RU" sz="2400" i="1" dirty="0" err="1"/>
              <a:t>Подлепина</a:t>
            </a:r>
            <a:r>
              <a:rPr lang="ru-RU" sz="2400" i="1" dirty="0"/>
              <a:t> Дарья Михайловна</a:t>
            </a:r>
            <a:endParaRPr lang="en-RU" sz="2400" i="1" dirty="0"/>
          </a:p>
        </p:txBody>
      </p:sp>
    </p:spTree>
    <p:extLst>
      <p:ext uri="{BB962C8B-B14F-4D97-AF65-F5344CB8AC3E}">
        <p14:creationId xmlns:p14="http://schemas.microsoft.com/office/powerpoint/2010/main" val="188608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288AF-32AA-3E4E-849E-991ECFF50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6438"/>
            <a:ext cx="7729728" cy="1188720"/>
          </a:xfrm>
        </p:spPr>
        <p:txBody>
          <a:bodyPr>
            <a:normAutofit/>
          </a:bodyPr>
          <a:lstStyle/>
          <a:p>
            <a:r>
              <a:rPr lang="ru-RU" sz="2400" dirty="0"/>
              <a:t>Образование</a:t>
            </a:r>
            <a:endParaRPr lang="en-RU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44C56-4282-0A4E-9BE2-B92A016C4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969" y="1714500"/>
            <a:ext cx="11639228" cy="4619887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ru-RU" b="1" dirty="0" err="1"/>
              <a:t>Бакалавриат</a:t>
            </a:r>
            <a:r>
              <a:rPr lang="en-US" b="1" dirty="0"/>
              <a:t>.</a:t>
            </a:r>
            <a:r>
              <a:rPr lang="ru-RU" b="1" dirty="0"/>
              <a:t> </a:t>
            </a:r>
            <a:r>
              <a:rPr lang="ru-RU" dirty="0"/>
              <a:t>Московский Государственный Университет имени М</a:t>
            </a:r>
            <a:r>
              <a:rPr lang="en-US" dirty="0"/>
              <a:t>.</a:t>
            </a:r>
            <a:r>
              <a:rPr lang="ru-RU" dirty="0"/>
              <a:t>В</a:t>
            </a:r>
            <a:r>
              <a:rPr lang="en-US" dirty="0"/>
              <a:t>.</a:t>
            </a:r>
            <a:r>
              <a:rPr lang="ru-RU" dirty="0"/>
              <a:t> Ломоносова</a:t>
            </a:r>
            <a:r>
              <a:rPr lang="en-US" dirty="0"/>
              <a:t>,</a:t>
            </a:r>
            <a:r>
              <a:rPr lang="ru-RU" dirty="0"/>
              <a:t> направление 05</a:t>
            </a:r>
            <a:r>
              <a:rPr lang="en-US" dirty="0"/>
              <a:t>.</a:t>
            </a:r>
            <a:r>
              <a:rPr lang="ru-RU" dirty="0"/>
              <a:t>04</a:t>
            </a:r>
            <a:r>
              <a:rPr lang="en-US" dirty="0"/>
              <a:t>.</a:t>
            </a:r>
            <a:r>
              <a:rPr lang="ru-RU" dirty="0"/>
              <a:t>01 </a:t>
            </a:r>
            <a:r>
              <a:rPr lang="en-US" dirty="0"/>
              <a:t>“</a:t>
            </a:r>
            <a:r>
              <a:rPr lang="ru-RU" dirty="0"/>
              <a:t>Геология</a:t>
            </a:r>
            <a:r>
              <a:rPr lang="en-US" dirty="0"/>
              <a:t>”,</a:t>
            </a:r>
            <a:r>
              <a:rPr lang="ru-RU" dirty="0"/>
              <a:t> наименование программы: экологическая геология</a:t>
            </a:r>
            <a:r>
              <a:rPr lang="en-US" dirty="0"/>
              <a:t>,</a:t>
            </a:r>
            <a:r>
              <a:rPr lang="ru-RU" dirty="0"/>
              <a:t> кафедра инженерной и экологической геологии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Тема дипломной работы</a:t>
            </a:r>
            <a:r>
              <a:rPr lang="ru-RU" dirty="0"/>
              <a:t>: Эколого-геохимическая характеристика почв на территории </a:t>
            </a:r>
            <a:r>
              <a:rPr lang="ru-RU" dirty="0" err="1"/>
              <a:t>Акташского</a:t>
            </a:r>
            <a:r>
              <a:rPr lang="ru-RU" dirty="0"/>
              <a:t> горно-металлургического предприятия (Алтай)</a:t>
            </a:r>
            <a:endParaRPr lang="en-RU" dirty="0"/>
          </a:p>
          <a:p>
            <a:pPr marL="0" indent="0">
              <a:buNone/>
            </a:pPr>
            <a:r>
              <a:rPr lang="ru-RU" dirty="0"/>
              <a:t>Научный руководитель: </a:t>
            </a:r>
            <a:r>
              <a:rPr lang="ru-RU" dirty="0" err="1"/>
              <a:t>н.с</a:t>
            </a:r>
            <a:r>
              <a:rPr lang="ru-RU" dirty="0"/>
              <a:t>., к.г.-</a:t>
            </a:r>
            <a:r>
              <a:rPr lang="ru-RU" dirty="0" err="1"/>
              <a:t>м.н</a:t>
            </a:r>
            <a:r>
              <a:rPr lang="ru-RU" dirty="0"/>
              <a:t>., </a:t>
            </a:r>
            <a:r>
              <a:rPr lang="ru-RU" dirty="0" err="1"/>
              <a:t>Липатникова</a:t>
            </a:r>
            <a:r>
              <a:rPr lang="ru-RU" dirty="0"/>
              <a:t> О.А.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b="1" dirty="0"/>
              <a:t>Магистратура</a:t>
            </a:r>
            <a:r>
              <a:rPr lang="en-US" b="1" dirty="0"/>
              <a:t>.</a:t>
            </a:r>
            <a:r>
              <a:rPr lang="ru-RU" b="1" dirty="0"/>
              <a:t> </a:t>
            </a:r>
            <a:r>
              <a:rPr lang="ru-RU" dirty="0"/>
              <a:t>Московский Государственный Университет имени М</a:t>
            </a:r>
            <a:r>
              <a:rPr lang="en-US" dirty="0"/>
              <a:t>.</a:t>
            </a:r>
            <a:r>
              <a:rPr lang="ru-RU" dirty="0"/>
              <a:t>В</a:t>
            </a:r>
            <a:r>
              <a:rPr lang="en-US" dirty="0"/>
              <a:t>.</a:t>
            </a:r>
            <a:r>
              <a:rPr lang="ru-RU" dirty="0"/>
              <a:t> Ломоносова</a:t>
            </a:r>
            <a:r>
              <a:rPr lang="en-US" dirty="0"/>
              <a:t>,</a:t>
            </a:r>
            <a:r>
              <a:rPr lang="ru-RU" dirty="0"/>
              <a:t> направление 05</a:t>
            </a:r>
            <a:r>
              <a:rPr lang="en-US" dirty="0"/>
              <a:t>.</a:t>
            </a:r>
            <a:r>
              <a:rPr lang="ru-RU" dirty="0"/>
              <a:t>04</a:t>
            </a:r>
            <a:r>
              <a:rPr lang="en-US" dirty="0"/>
              <a:t>.</a:t>
            </a:r>
            <a:r>
              <a:rPr lang="ru-RU" dirty="0"/>
              <a:t>01 </a:t>
            </a:r>
            <a:r>
              <a:rPr lang="en-US" dirty="0"/>
              <a:t>“</a:t>
            </a:r>
            <a:r>
              <a:rPr lang="ru-RU" dirty="0"/>
              <a:t>Геология</a:t>
            </a:r>
            <a:r>
              <a:rPr lang="en-US" dirty="0"/>
              <a:t>”,</a:t>
            </a:r>
            <a:r>
              <a:rPr lang="ru-RU" dirty="0"/>
              <a:t> наименование программы: экологическая геология</a:t>
            </a:r>
            <a:r>
              <a:rPr lang="en-US" dirty="0"/>
              <a:t>,</a:t>
            </a:r>
            <a:r>
              <a:rPr lang="ru-RU" dirty="0"/>
              <a:t> кафедра геохимии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Тема магистерской работы</a:t>
            </a:r>
            <a:r>
              <a:rPr lang="ru-RU" dirty="0"/>
              <a:t>: Микроэлементы в экосистеме Баренцева моря</a:t>
            </a:r>
            <a:endParaRPr lang="en-RU" dirty="0"/>
          </a:p>
          <a:p>
            <a:pPr marL="0" indent="0">
              <a:buNone/>
            </a:pPr>
            <a:r>
              <a:rPr lang="ru-RU" dirty="0"/>
              <a:t>Научные руководители:               </a:t>
            </a:r>
            <a:r>
              <a:rPr lang="ru-RU" dirty="0" err="1"/>
              <a:t>н.с</a:t>
            </a:r>
            <a:r>
              <a:rPr lang="ru-RU" dirty="0"/>
              <a:t>., к.г.-</a:t>
            </a:r>
            <a:r>
              <a:rPr lang="ru-RU" dirty="0" err="1"/>
              <a:t>м.н</a:t>
            </a:r>
            <a:r>
              <a:rPr lang="ru-RU" dirty="0"/>
              <a:t>. </a:t>
            </a:r>
            <a:r>
              <a:rPr lang="ru-RU" dirty="0" err="1"/>
              <a:t>Липатникова</a:t>
            </a:r>
            <a:r>
              <a:rPr lang="ru-RU" dirty="0"/>
              <a:t> О.А.</a:t>
            </a:r>
          </a:p>
          <a:p>
            <a:pPr marL="0" indent="0">
              <a:buNone/>
            </a:pPr>
            <a:r>
              <a:rPr lang="ru-RU" dirty="0"/>
              <a:t>                                                                   </a:t>
            </a:r>
            <a:r>
              <a:rPr lang="ru-RU" dirty="0" err="1"/>
              <a:t>в.н.с</a:t>
            </a:r>
            <a:r>
              <a:rPr lang="ru-RU" dirty="0"/>
              <a:t>. ИО РАН, д.г.-</a:t>
            </a:r>
            <a:r>
              <a:rPr lang="ru-RU" dirty="0" err="1"/>
              <a:t>м.н</a:t>
            </a:r>
            <a:r>
              <a:rPr lang="ru-RU" dirty="0"/>
              <a:t>.  Демина Л.Л.</a:t>
            </a:r>
          </a:p>
          <a:p>
            <a:pPr>
              <a:buFont typeface="Courier New" panose="02070309020205020404" pitchFamily="49" charset="0"/>
              <a:buChar char="o"/>
            </a:pPr>
            <a:endParaRPr lang="en-RU" dirty="0"/>
          </a:p>
          <a:p>
            <a:pPr marL="0" indent="0">
              <a:buNone/>
            </a:pPr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2639575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288AF-32AA-3E4E-849E-991ECFF50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6438"/>
            <a:ext cx="7729728" cy="1188720"/>
          </a:xfrm>
        </p:spPr>
        <p:txBody>
          <a:bodyPr>
            <a:normAutofit/>
          </a:bodyPr>
          <a:lstStyle/>
          <a:p>
            <a:r>
              <a:rPr lang="ru-RU" sz="2400" dirty="0"/>
              <a:t>Опыт работы</a:t>
            </a:r>
            <a:endParaRPr lang="en-RU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44C56-4282-0A4E-9BE2-B92A016C4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969" y="1714500"/>
            <a:ext cx="11639228" cy="4619887"/>
          </a:xfrm>
        </p:spPr>
        <p:txBody>
          <a:bodyPr>
            <a:normAutofit fontScale="85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u-RU" b="1" dirty="0"/>
              <a:t>ООО “Радиан-Гео” - стажер (2015 год)</a:t>
            </a:r>
            <a:endParaRPr lang="ru-RU" dirty="0"/>
          </a:p>
          <a:p>
            <a:pPr>
              <a:buFont typeface="Courier New" panose="02070309020205020404" pitchFamily="49" charset="0"/>
              <a:buChar char="o"/>
            </a:pPr>
            <a:r>
              <a:rPr lang="ru-RU" b="1" dirty="0"/>
              <a:t>Горно-Алтайский Государственный Университет - участник учебной экспедиции со студентами 2-3 курса геолого-географического факультета (2015 год)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b="1" dirty="0"/>
              <a:t>Русско-Итальянская Школа Высшего Образования в области Экологии Окружающей среды и Естественных наук в Университете Палермо (2016 год)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b="1" dirty="0"/>
              <a:t>Институт Океанологии им. П.П. </a:t>
            </a:r>
            <a:r>
              <a:rPr lang="ru-RU" b="1" dirty="0" err="1"/>
              <a:t>Ширшова</a:t>
            </a:r>
            <a:r>
              <a:rPr lang="ru-RU" b="1" dirty="0"/>
              <a:t> РАН - инженер (2017 год)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b="1" dirty="0" err="1"/>
              <a:t>Халлибуртон</a:t>
            </a:r>
            <a:r>
              <a:rPr lang="ru-RU" b="1" dirty="0"/>
              <a:t> Интернэшнл </a:t>
            </a:r>
            <a:r>
              <a:rPr lang="ru-RU" b="1" dirty="0" err="1"/>
              <a:t>ГмбХ</a:t>
            </a:r>
            <a:r>
              <a:rPr lang="ru-RU" b="1" dirty="0"/>
              <a:t> (отдел </a:t>
            </a:r>
            <a:r>
              <a:rPr lang="ru-RU" b="1" dirty="0" err="1"/>
              <a:t>цементажа</a:t>
            </a:r>
            <a:r>
              <a:rPr lang="ru-RU" b="1" dirty="0"/>
              <a:t>) – стажер (2018 год)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b="1" dirty="0"/>
              <a:t>ГЕОХИ РАН. Лаборатория Эволюционной Биогеохимии и Геоэкологии – м</a:t>
            </a:r>
            <a:r>
              <a:rPr lang="en-US" b="1" dirty="0"/>
              <a:t>.</a:t>
            </a:r>
            <a:r>
              <a:rPr lang="ru-RU" b="1" dirty="0"/>
              <a:t>н</a:t>
            </a:r>
            <a:r>
              <a:rPr lang="en-US" b="1" dirty="0"/>
              <a:t>.</a:t>
            </a:r>
            <a:r>
              <a:rPr lang="ru-RU" b="1" dirty="0"/>
              <a:t>с</a:t>
            </a:r>
            <a:r>
              <a:rPr lang="en-US" b="1" dirty="0"/>
              <a:t>.</a:t>
            </a:r>
            <a:r>
              <a:rPr lang="ru-RU" b="1" dirty="0"/>
              <a:t> (с 2019 года)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b="1" dirty="0"/>
          </a:p>
          <a:p>
            <a:pPr marL="0" lvl="0" indent="0">
              <a:buNone/>
            </a:pPr>
            <a:r>
              <a:rPr lang="ru-RU" b="1" dirty="0"/>
              <a:t>Участие в грантах: </a:t>
            </a:r>
          </a:p>
          <a:p>
            <a:pPr lvl="0"/>
            <a:r>
              <a:rPr lang="ru-RU" dirty="0"/>
              <a:t>Заявка 29.06.2015 – Отчёт 18.01.2018 16-35-00594/АААА-А16-116020110169-8 “Формы нахождения микроэлементов в донных отложениях пресноводных водоемов”, участник</a:t>
            </a:r>
            <a:endParaRPr lang="en-RU" dirty="0"/>
          </a:p>
          <a:p>
            <a:pPr lvl="0"/>
            <a:r>
              <a:rPr lang="ru-RU" dirty="0"/>
              <a:t>Заявка 26.03.2019 19-55-80011 “</a:t>
            </a:r>
            <a:r>
              <a:rPr lang="ru-RU" dirty="0" err="1"/>
              <a:t>Эвтрофирование</a:t>
            </a:r>
            <a:r>
              <a:rPr lang="ru-RU" dirty="0"/>
              <a:t> и снижение качества вод озер и водохранилищ различных широт: причины, последствия, технология контроля и восстановления”, участник</a:t>
            </a:r>
            <a:endParaRPr lang="en-RU" dirty="0"/>
          </a:p>
          <a:p>
            <a:pPr lvl="0"/>
            <a:r>
              <a:rPr lang="ru-RU" dirty="0"/>
              <a:t>Заявка 21.02.2018 18-05-60012 “Реконструкция прошлого и прогноз будущих изменений качества вод и арктических систем на основе </a:t>
            </a:r>
            <a:r>
              <a:rPr lang="ru-RU" dirty="0" err="1"/>
              <a:t>нео</a:t>
            </a:r>
            <a:r>
              <a:rPr lang="ru-RU" dirty="0"/>
              <a:t>- и палеоэкологических методов”, участник</a:t>
            </a:r>
            <a:endParaRPr lang="en-RU" dirty="0"/>
          </a:p>
          <a:p>
            <a:pPr marL="0" indent="0">
              <a:buNone/>
            </a:pPr>
            <a:endParaRPr lang="ru-RU" b="1" dirty="0"/>
          </a:p>
          <a:p>
            <a:pPr>
              <a:buFont typeface="Courier New" panose="02070309020205020404" pitchFamily="49" charset="0"/>
              <a:buChar char="o"/>
            </a:pPr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2667808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D8693-EC37-8744-A3E5-9FF10E1A9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6438"/>
            <a:ext cx="7729728" cy="1188720"/>
          </a:xfrm>
        </p:spPr>
        <p:txBody>
          <a:bodyPr>
            <a:normAutofit/>
          </a:bodyPr>
          <a:lstStyle/>
          <a:p>
            <a:r>
              <a:rPr lang="ru-RU" sz="2400" dirty="0"/>
              <a:t>Список публикаций</a:t>
            </a:r>
            <a:endParaRPr lang="en-RU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6B736-9EDD-0D47-8A7C-31DDFC94F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1614488"/>
            <a:ext cx="11830049" cy="4977074"/>
          </a:xfrm>
        </p:spPr>
        <p:txBody>
          <a:bodyPr>
            <a:noAutofit/>
          </a:bodyPr>
          <a:lstStyle/>
          <a:p>
            <a:r>
              <a:rPr lang="ru-RU" sz="1500" i="1" dirty="0" err="1">
                <a:latin typeface="Corbel" panose="020B0503020204020204" pitchFamily="34" charset="0"/>
                <a:cs typeface="Arial" panose="020B0604020202020204" pitchFamily="34" charset="0"/>
              </a:rPr>
              <a:t>Подлепина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Д.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М.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Исследование форм нахождения элементов методом </a:t>
            </a:r>
            <a:r>
              <a:rPr lang="ru-RU" sz="1500" i="1" dirty="0" err="1">
                <a:latin typeface="Corbel" panose="020B0503020204020204" pitchFamily="34" charset="0"/>
                <a:cs typeface="Arial" panose="020B0604020202020204" pitchFamily="34" charset="0"/>
              </a:rPr>
              <a:t>пирофосфатной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 экстракции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// Материалы Пятнадцатой межвузовской молодежной научной конференции "Школа экологической геологии и рационального недропользования. — Санкт-Петербург, 2015. — С.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228–230.</a:t>
            </a:r>
            <a:endParaRPr lang="en-RU" sz="1500" i="1" dirty="0">
              <a:latin typeface="Corbel" panose="020B0503020204020204" pitchFamily="34" charset="0"/>
              <a:cs typeface="Arial" panose="020B0604020202020204" pitchFamily="34" charset="0"/>
            </a:endParaRPr>
          </a:p>
          <a:p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Оценка загрязнения почв в районе </a:t>
            </a:r>
            <a:r>
              <a:rPr lang="ru-RU" sz="1500" i="1" dirty="0" err="1">
                <a:latin typeface="Corbel" panose="020B0503020204020204" pitchFamily="34" charset="0"/>
                <a:cs typeface="Arial" panose="020B0604020202020204" pitchFamily="34" charset="0"/>
              </a:rPr>
              <a:t>Акташского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 горно-металлургического предприятия (Республика Алтай) // Материалы Межд. </a:t>
            </a:r>
            <a:r>
              <a:rPr lang="ru-RU" sz="1500" i="1" dirty="0" err="1">
                <a:latin typeface="Corbel" panose="020B0503020204020204" pitchFamily="34" charset="0"/>
                <a:cs typeface="Arial" panose="020B0604020202020204" pitchFamily="34" charset="0"/>
              </a:rPr>
              <a:t>молодежн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. научной </a:t>
            </a:r>
            <a:r>
              <a:rPr lang="ru-RU" sz="1500" i="1" dirty="0" err="1">
                <a:latin typeface="Corbel" panose="020B0503020204020204" pitchFamily="34" charset="0"/>
                <a:cs typeface="Arial" panose="020B0604020202020204" pitchFamily="34" charset="0"/>
              </a:rPr>
              <a:t>конф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. "Экологические проблемы недропользования (школа Экогеология-2016)". — СПб ГУ СПб, 2016. — С.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303–305.</a:t>
            </a:r>
            <a:endParaRPr lang="en-RU" sz="1500" i="1" dirty="0">
              <a:latin typeface="Corbel" panose="020B0503020204020204" pitchFamily="34" charset="0"/>
              <a:cs typeface="Arial" panose="020B0604020202020204" pitchFamily="34" charset="0"/>
            </a:endParaRPr>
          </a:p>
          <a:p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Немченко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Е.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И., </a:t>
            </a:r>
            <a:r>
              <a:rPr lang="ru-RU" sz="1500" i="1" dirty="0" err="1">
                <a:latin typeface="Corbel" panose="020B0503020204020204" pitchFamily="34" charset="0"/>
                <a:cs typeface="Arial" panose="020B0604020202020204" pitchFamily="34" charset="0"/>
              </a:rPr>
              <a:t>Подлепина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Д.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М.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Эколого-геохимическая характеристика ручьев на территории тверской области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// Сборник научных трудов (по материалам 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X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 Международной научно-практической конференции студентов, аспирантов и молодых ученых) "Геология в развивающемся мире": в 2 томах/ отв. ред. Р. Р. </a:t>
            </a:r>
            <a:r>
              <a:rPr lang="ru-RU" sz="1500" i="1" dirty="0" err="1">
                <a:latin typeface="Corbel" panose="020B0503020204020204" pitchFamily="34" charset="0"/>
                <a:cs typeface="Arial" panose="020B0604020202020204" pitchFamily="34" charset="0"/>
              </a:rPr>
              <a:t>Гильмутдинов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 – Пермь, 2017. – Т.2 из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ISBN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 978-5-7944-2901-5. — Пермь: Пермь, 2017. — С.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287–289.</a:t>
            </a:r>
            <a:endParaRPr lang="en-RU" sz="1500" i="1" dirty="0">
              <a:latin typeface="Corbel" panose="020B0503020204020204" pitchFamily="34" charset="0"/>
              <a:cs typeface="Arial" panose="020B0604020202020204" pitchFamily="34" charset="0"/>
            </a:endParaRPr>
          </a:p>
          <a:p>
            <a:r>
              <a:rPr lang="ru-RU" sz="1500" i="1" dirty="0" err="1">
                <a:latin typeface="Corbel" panose="020B0503020204020204" pitchFamily="34" charset="0"/>
                <a:cs typeface="Arial" panose="020B0604020202020204" pitchFamily="34" charset="0"/>
              </a:rPr>
              <a:t>Подлепина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Д.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М., Немченко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Е.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И.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Термодинамический расчет форм нахождения микроэлементов в поверхностных водах малых водотоков в районе города Тверь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// Материалы Межд. </a:t>
            </a:r>
            <a:r>
              <a:rPr lang="ru-RU" sz="1500" i="1" dirty="0" err="1">
                <a:latin typeface="Corbel" panose="020B0503020204020204" pitchFamily="34" charset="0"/>
                <a:cs typeface="Arial" panose="020B0604020202020204" pitchFamily="34" charset="0"/>
              </a:rPr>
              <a:t>молодежн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. научной </a:t>
            </a:r>
            <a:r>
              <a:rPr lang="ru-RU" sz="1500" i="1" dirty="0" err="1">
                <a:latin typeface="Corbel" panose="020B0503020204020204" pitchFamily="34" charset="0"/>
                <a:cs typeface="Arial" panose="020B0604020202020204" pitchFamily="34" charset="0"/>
              </a:rPr>
              <a:t>конф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. "Экологические проблемы недропользования (школа Экогеология-2017)". — СПб ГУ СПб, 2017, 120 </a:t>
            </a:r>
            <a:r>
              <a:rPr lang="ru-RU" sz="1500" i="1" dirty="0" err="1">
                <a:latin typeface="Corbel" panose="020B0503020204020204" pitchFamily="34" charset="0"/>
                <a:cs typeface="Arial" panose="020B0604020202020204" pitchFamily="34" charset="0"/>
              </a:rPr>
              <a:t>c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.</a:t>
            </a:r>
            <a:endParaRPr lang="en-RU" sz="1500" i="1" dirty="0">
              <a:latin typeface="Corbel" panose="020B0503020204020204" pitchFamily="34" charset="0"/>
              <a:cs typeface="Arial" panose="020B0604020202020204" pitchFamily="34" charset="0"/>
            </a:endParaRPr>
          </a:p>
          <a:p>
            <a:r>
              <a:rPr lang="ru-RU" sz="1500" i="1" dirty="0" err="1">
                <a:latin typeface="Corbel" panose="020B0503020204020204" pitchFamily="34" charset="0"/>
                <a:cs typeface="Arial" panose="020B0604020202020204" pitchFamily="34" charset="0"/>
              </a:rPr>
              <a:t>Подлепина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Д.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М., Немченко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Е.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И.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Микроэлементы в поверхностных водах малых водотоков Тверской области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latin typeface="Corbel" panose="020B0503020204020204" pitchFamily="34" charset="0"/>
                <a:cs typeface="Arial" panose="020B0604020202020204" pitchFamily="34" charset="0"/>
              </a:rPr>
              <a:t>// Материалы Международного молодежного научного форума "ЛОМОНОСОВ-2017" / Отв. ред. А.И. Алешковский, А.В. Андриянов, Е.А. Антипов. [Электронный ресурс]. — МАКС Пресс Москва, 2017.</a:t>
            </a:r>
            <a:endParaRPr lang="en-RU" sz="1500" i="1" dirty="0">
              <a:latin typeface="Corbel" panose="020B0503020204020204" pitchFamily="34" charset="0"/>
              <a:cs typeface="Arial" panose="020B0604020202020204" pitchFamily="34" charset="0"/>
            </a:endParaRPr>
          </a:p>
          <a:p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Olga L., Tatiana S., Daria P. Use of pyrophosphate extract to determine organic-bound forms of copper and iron in bottom sediments: the case study of the </a:t>
            </a:r>
            <a:r>
              <a:rPr lang="en-US" sz="1500" i="1" dirty="0" err="1">
                <a:latin typeface="Corbel" panose="020B0503020204020204" pitchFamily="34" charset="0"/>
                <a:cs typeface="Arial" panose="020B0604020202020204" pitchFamily="34" charset="0"/>
              </a:rPr>
              <a:t>vyshnevolotsky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 reservoir // 17th International Multidisciplinary Scientific </a:t>
            </a:r>
            <a:r>
              <a:rPr lang="en-US" sz="1500" i="1" dirty="0" err="1">
                <a:latin typeface="Corbel" panose="020B0503020204020204" pitchFamily="34" charset="0"/>
                <a:cs typeface="Arial" panose="020B0604020202020204" pitchFamily="34" charset="0"/>
              </a:rPr>
              <a:t>Geoconference</a:t>
            </a:r>
            <a:r>
              <a:rPr lang="en-US" sz="1500" i="1" dirty="0">
                <a:latin typeface="Corbel" panose="020B0503020204020204" pitchFamily="34" charset="0"/>
                <a:cs typeface="Arial" panose="020B0604020202020204" pitchFamily="34" charset="0"/>
              </a:rPr>
              <a:t> SGEM 2017. Sofia, Bulgaria, 2017, pp 423–431.</a:t>
            </a:r>
            <a:endParaRPr lang="en-RU" sz="1500" i="1" dirty="0"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713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D8693-EC37-8744-A3E5-9FF10E1A9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6438"/>
            <a:ext cx="7729728" cy="1188720"/>
          </a:xfrm>
        </p:spPr>
        <p:txBody>
          <a:bodyPr>
            <a:normAutofit/>
          </a:bodyPr>
          <a:lstStyle/>
          <a:p>
            <a:r>
              <a:rPr lang="ru-RU" sz="2400" dirty="0"/>
              <a:t>План работы над кандидатской диссертацией</a:t>
            </a:r>
            <a:endParaRPr lang="en-RU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6B736-9EDD-0D47-8A7C-31DDFC94F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1614488"/>
            <a:ext cx="11830049" cy="4977074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u-RU" sz="2000" i="1" dirty="0">
                <a:latin typeface="Corbel" panose="020B0503020204020204" pitchFamily="34" charset="0"/>
                <a:cs typeface="Arial" panose="020B0604020202020204" pitchFamily="34" charset="0"/>
              </a:rPr>
              <a:t>В первом учебном (2020-2021) году планируется сбор литературных данных по геохимии озера </a:t>
            </a:r>
            <a:r>
              <a:rPr lang="ru-RU" sz="2000" i="1" dirty="0" err="1">
                <a:latin typeface="Corbel" panose="020B0503020204020204" pitchFamily="34" charset="0"/>
                <a:cs typeface="Arial" panose="020B0604020202020204" pitchFamily="34" charset="0"/>
              </a:rPr>
              <a:t>Имандра</a:t>
            </a:r>
            <a:r>
              <a:rPr lang="en-US" sz="2000" i="1" dirty="0">
                <a:latin typeface="Corbel" panose="020B0503020204020204" pitchFamily="34" charset="0"/>
                <a:cs typeface="Arial" panose="020B0604020202020204" pitchFamily="34" charset="0"/>
              </a:rPr>
              <a:t>,</a:t>
            </a:r>
            <a:r>
              <a:rPr lang="ru-RU" sz="2000" i="1" dirty="0">
                <a:latin typeface="Corbel" panose="020B0503020204020204" pitchFamily="34" charset="0"/>
                <a:cs typeface="Arial" panose="020B0604020202020204" pitchFamily="34" charset="0"/>
              </a:rPr>
              <a:t> особенностям содержаний элементов в донных отложениях</a:t>
            </a:r>
            <a:r>
              <a:rPr lang="en-US" sz="2000" i="1" dirty="0">
                <a:latin typeface="Corbel" panose="020B0503020204020204" pitchFamily="34" charset="0"/>
                <a:cs typeface="Arial" panose="020B0604020202020204" pitchFamily="34" charset="0"/>
              </a:rPr>
              <a:t>,</a:t>
            </a:r>
            <a:r>
              <a:rPr lang="ru-RU" sz="2000" i="1" dirty="0">
                <a:latin typeface="Corbel" panose="020B0503020204020204" pitchFamily="34" charset="0"/>
                <a:cs typeface="Arial" panose="020B0604020202020204" pitchFamily="34" charset="0"/>
              </a:rPr>
              <a:t> водах</a:t>
            </a:r>
            <a:r>
              <a:rPr lang="en-US" sz="2000" i="1" dirty="0">
                <a:latin typeface="Corbel" panose="020B0503020204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latin typeface="Corbel" panose="020B0503020204020204" pitchFamily="34" charset="0"/>
                <a:cs typeface="Arial" panose="020B0604020202020204" pitchFamily="34" charset="0"/>
              </a:rPr>
              <a:t>и бентосных организмах</a:t>
            </a:r>
            <a:r>
              <a:rPr lang="en-US" sz="2000" i="1" dirty="0">
                <a:latin typeface="Corbel" panose="020B0503020204020204" pitchFamily="34" charset="0"/>
                <a:cs typeface="Arial" panose="020B0604020202020204" pitchFamily="34" charset="0"/>
              </a:rPr>
              <a:t>.</a:t>
            </a:r>
            <a:r>
              <a:rPr lang="ru-RU" sz="2000" i="1" dirty="0">
                <a:latin typeface="Corbel" panose="020B0503020204020204" pitchFamily="34" charset="0"/>
                <a:cs typeface="Arial" panose="020B0604020202020204" pitchFamily="34" charset="0"/>
              </a:rPr>
              <a:t> Также планируется выполнение экспериментальной части: определение параметров донных отложений – возраст</a:t>
            </a:r>
            <a:r>
              <a:rPr lang="en-US" sz="2000" i="1" dirty="0">
                <a:latin typeface="Corbel" panose="020B0503020204020204" pitchFamily="34" charset="0"/>
                <a:cs typeface="Arial" panose="020B0604020202020204" pitchFamily="34" charset="0"/>
              </a:rPr>
              <a:t>,</a:t>
            </a:r>
            <a:r>
              <a:rPr lang="ru-RU" sz="2000" i="1" dirty="0">
                <a:latin typeface="Corbel" panose="020B0503020204020204" pitchFamily="34" charset="0"/>
                <a:cs typeface="Arial" panose="020B0604020202020204" pitchFamily="34" charset="0"/>
              </a:rPr>
              <a:t> содержание органического углерода</a:t>
            </a:r>
            <a:r>
              <a:rPr lang="en-US" sz="2000" i="1" dirty="0">
                <a:latin typeface="Corbel" panose="020B0503020204020204" pitchFamily="34" charset="0"/>
                <a:cs typeface="Arial" panose="020B0604020202020204" pitchFamily="34" charset="0"/>
              </a:rPr>
              <a:t>,</a:t>
            </a:r>
            <a:r>
              <a:rPr lang="ru-RU" sz="2000" i="1" dirty="0">
                <a:latin typeface="Corbel" panose="020B0503020204020204" pitchFamily="34" charset="0"/>
                <a:cs typeface="Arial" panose="020B0604020202020204" pitchFamily="34" charset="0"/>
              </a:rPr>
              <a:t> валовое содержание микроэлементов</a:t>
            </a:r>
            <a:r>
              <a:rPr lang="en-US" sz="2000" i="1" dirty="0">
                <a:latin typeface="Corbel" panose="020B0503020204020204" pitchFamily="34" charset="0"/>
                <a:cs typeface="Arial" panose="020B0604020202020204" pitchFamily="34" charset="0"/>
              </a:rPr>
              <a:t>,</a:t>
            </a:r>
            <a:r>
              <a:rPr lang="ru-RU" sz="2000" i="1" dirty="0">
                <a:latin typeface="Corbel" panose="020B0503020204020204" pitchFamily="34" charset="0"/>
                <a:cs typeface="Arial" panose="020B0604020202020204" pitchFamily="34" charset="0"/>
              </a:rPr>
              <a:t> содержание микроэлементов в вытяжках (по </a:t>
            </a:r>
            <a:r>
              <a:rPr lang="ru-RU" sz="2000" i="1" dirty="0" err="1">
                <a:latin typeface="Corbel" panose="020B0503020204020204" pitchFamily="34" charset="0"/>
              </a:rPr>
              <a:t>Tessier</a:t>
            </a:r>
            <a:r>
              <a:rPr lang="ru-RU" sz="2000" i="1" dirty="0">
                <a:latin typeface="Corbel" panose="020B0503020204020204" pitchFamily="34" charset="0"/>
              </a:rPr>
              <a:t> </a:t>
            </a:r>
            <a:r>
              <a:rPr lang="ru-RU" sz="2000" i="1" dirty="0" err="1">
                <a:latin typeface="Corbel" panose="020B0503020204020204" pitchFamily="34" charset="0"/>
              </a:rPr>
              <a:t>et</a:t>
            </a:r>
            <a:r>
              <a:rPr lang="ru-RU" sz="2000" i="1" dirty="0">
                <a:latin typeface="Corbel" panose="020B0503020204020204" pitchFamily="34" charset="0"/>
              </a:rPr>
              <a:t> </a:t>
            </a:r>
            <a:r>
              <a:rPr lang="ru-RU" sz="2000" i="1" dirty="0" err="1">
                <a:latin typeface="Corbel" panose="020B0503020204020204" pitchFamily="34" charset="0"/>
              </a:rPr>
              <a:t>al</a:t>
            </a:r>
            <a:r>
              <a:rPr lang="ru-RU" sz="2000" i="1" dirty="0">
                <a:latin typeface="Corbel" panose="020B0503020204020204" pitchFamily="34" charset="0"/>
              </a:rPr>
              <a:t>., 1979)</a:t>
            </a:r>
            <a:r>
              <a:rPr lang="en-US" sz="2000" i="1" dirty="0">
                <a:latin typeface="Corbel" panose="020B0503020204020204" pitchFamily="34" charset="0"/>
              </a:rPr>
              <a:t>.</a:t>
            </a:r>
            <a:endParaRPr lang="ru-RU" sz="2000" i="1" dirty="0">
              <a:latin typeface="Corbel" panose="020B0503020204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i="1" dirty="0">
                <a:latin typeface="Corbel" panose="020B0503020204020204" pitchFamily="34" charset="0"/>
                <a:cs typeface="Arial" panose="020B0604020202020204" pitchFamily="34" charset="0"/>
              </a:rPr>
              <a:t>Во втором учебном (2021-2022) году э</a:t>
            </a:r>
            <a:r>
              <a:rPr lang="ru-RU" sz="2000" i="1" dirty="0">
                <a:latin typeface="Corbel" panose="020B0503020204020204" pitchFamily="34" charset="0"/>
              </a:rPr>
              <a:t>кспериментальная часть будет включать в себя разложение бентосных организмов</a:t>
            </a:r>
            <a:r>
              <a:rPr lang="en-US" sz="2000" i="1" dirty="0">
                <a:latin typeface="Corbel" panose="020B0503020204020204" pitchFamily="34" charset="0"/>
              </a:rPr>
              <a:t>,</a:t>
            </a:r>
            <a:r>
              <a:rPr lang="ru-RU" sz="2000" i="1" dirty="0">
                <a:latin typeface="Corbel" panose="020B0503020204020204" pitchFamily="34" charset="0"/>
              </a:rPr>
              <a:t> обитающих на дне озера</a:t>
            </a:r>
            <a:r>
              <a:rPr lang="en-US" sz="2000" i="1" dirty="0">
                <a:latin typeface="Corbel" panose="020B0503020204020204" pitchFamily="34" charset="0"/>
              </a:rPr>
              <a:t>,</a:t>
            </a:r>
            <a:r>
              <a:rPr lang="ru-RU" sz="2000" i="1" dirty="0">
                <a:latin typeface="Corbel" panose="020B0503020204020204" pitchFamily="34" charset="0"/>
              </a:rPr>
              <a:t> с целью оценки миграционной активности выбранных микроэлементов</a:t>
            </a:r>
            <a:r>
              <a:rPr lang="en-US" sz="2000" i="1" dirty="0">
                <a:latin typeface="Corbel" panose="020B0503020204020204" pitchFamily="34" charset="0"/>
              </a:rPr>
              <a:t>.</a:t>
            </a:r>
            <a:r>
              <a:rPr lang="ru-RU" sz="2000" i="1" dirty="0">
                <a:latin typeface="Corbel" panose="020B0503020204020204" pitchFamily="34" charset="0"/>
              </a:rPr>
              <a:t> Также</a:t>
            </a:r>
            <a:r>
              <a:rPr lang="ru-RU" sz="2000" i="1" dirty="0">
                <a:latin typeface="Corbel" panose="020B0503020204020204" pitchFamily="34" charset="0"/>
                <a:cs typeface="Arial" panose="020B0604020202020204" pitchFamily="34" charset="0"/>
              </a:rPr>
              <a:t> будет произведен анализ параметров</a:t>
            </a:r>
            <a:r>
              <a:rPr lang="en-US" sz="2000" i="1" dirty="0">
                <a:latin typeface="Corbel" panose="020B0503020204020204" pitchFamily="34" charset="0"/>
                <a:cs typeface="Arial" panose="020B0604020202020204" pitchFamily="34" charset="0"/>
              </a:rPr>
              <a:t>,</a:t>
            </a:r>
            <a:r>
              <a:rPr lang="ru-RU" sz="2000" i="1" dirty="0">
                <a:latin typeface="Corbel" panose="020B0503020204020204" pitchFamily="34" charset="0"/>
                <a:cs typeface="Arial" panose="020B0604020202020204" pitchFamily="34" charset="0"/>
              </a:rPr>
              <a:t> характеризующих состояние донных отложений</a:t>
            </a:r>
            <a:r>
              <a:rPr lang="en-US" sz="2000" i="1" dirty="0">
                <a:latin typeface="Corbel" panose="020B0503020204020204" pitchFamily="34" charset="0"/>
                <a:cs typeface="Arial" panose="020B0604020202020204" pitchFamily="34" charset="0"/>
              </a:rPr>
              <a:t>,</a:t>
            </a:r>
            <a:r>
              <a:rPr lang="ru-RU" sz="2000" i="1" dirty="0">
                <a:latin typeface="Corbel" panose="020B0503020204020204" pitchFamily="34" charset="0"/>
                <a:cs typeface="Arial" panose="020B0604020202020204" pitchFamily="34" charset="0"/>
              </a:rPr>
              <a:t> построение </a:t>
            </a:r>
            <a:r>
              <a:rPr lang="ru-RU" sz="2000" i="1" dirty="0">
                <a:latin typeface="Corbel" panose="020B0503020204020204" pitchFamily="34" charset="0"/>
              </a:rPr>
              <a:t>диаграмм распределения форм нахождения микроэлементов с глубиной</a:t>
            </a:r>
            <a:r>
              <a:rPr lang="en-US" sz="2000" i="1" dirty="0">
                <a:latin typeface="Corbel" panose="020B0503020204020204" pitchFamily="34" charset="0"/>
              </a:rPr>
              <a:t>,</a:t>
            </a:r>
            <a:r>
              <a:rPr lang="ru-RU" sz="2000" i="1" dirty="0">
                <a:latin typeface="Corbel" panose="020B0503020204020204" pitchFamily="34" charset="0"/>
              </a:rPr>
              <a:t> интерпретация содержаний форм микроэлементов в соответствии с возрастом каждого слоя осадка</a:t>
            </a:r>
            <a:r>
              <a:rPr lang="en-US" sz="2000" i="1" dirty="0">
                <a:latin typeface="Corbel" panose="020B0503020204020204" pitchFamily="34" charset="0"/>
              </a:rPr>
              <a:t>.</a:t>
            </a:r>
            <a:r>
              <a:rPr lang="ru-RU" sz="2000" i="1" dirty="0">
                <a:latin typeface="Corbel" panose="020B0503020204020204" pitchFamily="34" charset="0"/>
              </a:rPr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i="1" dirty="0">
                <a:latin typeface="Corbel" panose="020B0503020204020204" pitchFamily="34" charset="0"/>
                <a:cs typeface="Arial" panose="020B0604020202020204" pitchFamily="34" charset="0"/>
              </a:rPr>
              <a:t>В третьем учебном (2021-2022) году главной задачей будет обобщение данных по выбранным компонентам экосистемы озера</a:t>
            </a:r>
            <a:r>
              <a:rPr lang="en-US" sz="2000" i="1" dirty="0">
                <a:latin typeface="Corbel" panose="020B0503020204020204" pitchFamily="34" charset="0"/>
                <a:cs typeface="Arial" panose="020B0604020202020204" pitchFamily="34" charset="0"/>
              </a:rPr>
              <a:t>,</a:t>
            </a:r>
            <a:r>
              <a:rPr lang="ru-RU" sz="2000" i="1" dirty="0">
                <a:latin typeface="Corbel" panose="020B0503020204020204" pitchFamily="34" charset="0"/>
                <a:cs typeface="Arial" panose="020B0604020202020204" pitchFamily="34" charset="0"/>
              </a:rPr>
              <a:t> вывод о закономерностях миграции микроэлементов в системе </a:t>
            </a:r>
            <a:r>
              <a:rPr lang="en-US" sz="2000" i="1" dirty="0">
                <a:latin typeface="Corbel" panose="020B0503020204020204" pitchFamily="34" charset="0"/>
                <a:cs typeface="Arial" panose="020B0604020202020204" pitchFamily="34" charset="0"/>
              </a:rPr>
              <a:t>“</a:t>
            </a:r>
            <a:r>
              <a:rPr lang="ru-RU" sz="2000" i="1" dirty="0">
                <a:latin typeface="Corbel" panose="020B0503020204020204" pitchFamily="34" charset="0"/>
                <a:cs typeface="Arial" panose="020B0604020202020204" pitchFamily="34" charset="0"/>
              </a:rPr>
              <a:t>вода-донные отложения</a:t>
            </a:r>
            <a:r>
              <a:rPr lang="en-US" sz="2000" i="1" dirty="0">
                <a:latin typeface="Corbel" panose="020B0503020204020204" pitchFamily="34" charset="0"/>
                <a:cs typeface="Arial" panose="020B0604020202020204" pitchFamily="34" charset="0"/>
              </a:rPr>
              <a:t>”.</a:t>
            </a:r>
            <a:endParaRPr lang="en-RU" sz="1500" i="1" dirty="0"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92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D8693-EC37-8744-A3E5-9FF10E1A9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34640"/>
            <a:ext cx="7729728" cy="1188720"/>
          </a:xfrm>
        </p:spPr>
        <p:txBody>
          <a:bodyPr>
            <a:normAutofit/>
          </a:bodyPr>
          <a:lstStyle/>
          <a:p>
            <a:r>
              <a:rPr lang="ru-RU" sz="2400" dirty="0"/>
              <a:t>Спасибо</a:t>
            </a:r>
            <a:endParaRPr lang="en-RU" sz="2400" dirty="0"/>
          </a:p>
        </p:txBody>
      </p:sp>
    </p:spTree>
    <p:extLst>
      <p:ext uri="{BB962C8B-B14F-4D97-AF65-F5344CB8AC3E}">
        <p14:creationId xmlns:p14="http://schemas.microsoft.com/office/powerpoint/2010/main" val="166909487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173A2D4DC684641A5C0F25B1C70FFB6" ma:contentTypeVersion="1" ma:contentTypeDescription="Создание документа." ma:contentTypeScope="" ma:versionID="0d43e992d64bf0cf3d51d9f2f964fd8d">
  <xsd:schema xmlns:xsd="http://www.w3.org/2001/XMLSchema" xmlns:xs="http://www.w3.org/2001/XMLSchema" xmlns:p="http://schemas.microsoft.com/office/2006/metadata/properties" xmlns:ns2="3463b8de-3134-4ba9-91f1-5f74fc4a9127" targetNamespace="http://schemas.microsoft.com/office/2006/metadata/properties" ma:root="true" ma:fieldsID="7bb01cb41860f99e6c86767bce1b9466" ns2:_="">
    <xsd:import namespace="3463b8de-3134-4ba9-91f1-5f74fc4a912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63b8de-3134-4ba9-91f1-5f74fc4a912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463b8de-3134-4ba9-91f1-5f74fc4a9127">WTVTAWKYXXPH-851347710-46</_dlc_DocId>
    <_dlc_DocIdUrl xmlns="3463b8de-3134-4ba9-91f1-5f74fc4a9127">
      <Url>http://www.geokhi.ru/aspirantura/_layouts/15/DocIdRedir.aspx?ID=WTVTAWKYXXPH-851347710-46</Url>
      <Description>WTVTAWKYXXPH-851347710-46</Description>
    </_dlc_DocIdUrl>
  </documentManagement>
</p:properties>
</file>

<file path=customXml/itemProps1.xml><?xml version="1.0" encoding="utf-8"?>
<ds:datastoreItem xmlns:ds="http://schemas.openxmlformats.org/officeDocument/2006/customXml" ds:itemID="{40446DD4-C705-4209-9B5C-14067F6C636B}"/>
</file>

<file path=customXml/itemProps2.xml><?xml version="1.0" encoding="utf-8"?>
<ds:datastoreItem xmlns:ds="http://schemas.openxmlformats.org/officeDocument/2006/customXml" ds:itemID="{FE25B9A3-C494-467F-855A-39244FF75BAB}"/>
</file>

<file path=customXml/itemProps3.xml><?xml version="1.0" encoding="utf-8"?>
<ds:datastoreItem xmlns:ds="http://schemas.openxmlformats.org/officeDocument/2006/customXml" ds:itemID="{1010C487-D4C2-452B-84E6-FE769334144C}"/>
</file>

<file path=customXml/itemProps4.xml><?xml version="1.0" encoding="utf-8"?>
<ds:datastoreItem xmlns:ds="http://schemas.openxmlformats.org/officeDocument/2006/customXml" ds:itemID="{4AFCB467-4213-4106-A971-CA61F23688DA}"/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843</Words>
  <Application>Microsoft Macintosh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Corbel</vt:lpstr>
      <vt:lpstr>Courier New</vt:lpstr>
      <vt:lpstr>Gill Sans MT</vt:lpstr>
      <vt:lpstr>Parcel</vt:lpstr>
      <vt:lpstr>Формы миграции и биодоступность металлов в пограничном слое ”вода - донные отложения” (на примере субарктического озера Имандра)</vt:lpstr>
      <vt:lpstr>Образование</vt:lpstr>
      <vt:lpstr>Опыт работы</vt:lpstr>
      <vt:lpstr>Список публикаций</vt:lpstr>
      <vt:lpstr>План работы над кандидатской диссертацией</vt:lpstr>
      <vt:lpstr>Спасибо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миграции и биодоступность металлов в пограничном слое ”вода - донные отложения” (на примере субарктического озера Имандра)</dc:title>
  <dc:creator>Daria Podlepina</dc:creator>
  <cp:lastModifiedBy>Daria Podlepina</cp:lastModifiedBy>
  <cp:revision>12</cp:revision>
  <dcterms:created xsi:type="dcterms:W3CDTF">2020-11-18T21:23:52Z</dcterms:created>
  <dcterms:modified xsi:type="dcterms:W3CDTF">2020-11-18T23:02:00Z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0x010100F173A2D4DC684641A5C0F25B1C70FFB6</vt:lpwstr>
  </property>
  <property fmtid="{D5CDD505-2E9C-101B-9397-08002B2CF9AE}" pid="3" name="_dlc_DocIdItemGuid">
    <vt:lpwstr>cb6e78fa-1691-4ebd-ba95-87617170ee35</vt:lpwstr>
  </property>
</Properties>
</file>